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8A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3" autoAdjust="0"/>
    <p:restoredTop sz="94660"/>
  </p:normalViewPr>
  <p:slideViewPr>
    <p:cSldViewPr snapToGrid="0">
      <p:cViewPr varScale="1">
        <p:scale>
          <a:sx n="76" d="100"/>
          <a:sy n="76" d="100"/>
        </p:scale>
        <p:origin x="84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ikat\OneDrive\Desktop\arup\Office31_Arup_Sardar_01_31_11_mainfile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ikat\OneDrive\Desktop\arup\Office31_Arup_Sardar_01_31_11_mainfile.xlsm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ikat\OneDrive\Desktop\arup\Office31_Arup_Sardar_01_31_11_mainfile.xlsm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ikat\OneDrive\Desktop\arup\Office31_Arup_Sardar_01_31_11_mainfile.xlsm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ikat\OneDrive\Desktop\arup\Office31_Arup_Sardar_01_31_11_mainfile.xlsm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ikat\OneDrive\Desktop\arup\Office31_Arup_Sardar_01_31_11_mainfile.xlsm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purchase</a:t>
            </a:r>
          </a:p>
        </c:rich>
      </c:tx>
      <c:layout>
        <c:manualLayout>
          <c:xMode val="edge"/>
          <c:yMode val="edge"/>
          <c:x val="0.40462771458117891"/>
          <c:y val="3.33333333333333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247-4696-B09C-BC88C0812B7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247-4696-B09C-BC88C0812B7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247-4696-B09C-BC88C0812B7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247-4696-B09C-BC88C0812B7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247-4696-B09C-BC88C0812B7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8247-4696-B09C-BC88C0812B7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8247-4696-B09C-BC88C0812B7F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8247-4696-B09C-BC88C0812B7F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8247-4696-B09C-BC88C0812B7F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8247-4696-B09C-BC88C0812B7F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8247-4696-B09C-BC88C0812B7F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8247-4696-B09C-BC88C0812B7F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9-8247-4696-B09C-BC88C0812B7F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B-8247-4696-B09C-BC88C0812B7F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D-8247-4696-B09C-BC88C0812B7F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F-8247-4696-B09C-BC88C0812B7F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stock!$C$5:$C$20</c:f>
              <c:strCache>
                <c:ptCount val="6"/>
                <c:pt idx="0">
                  <c:v>Processor</c:v>
                </c:pt>
                <c:pt idx="1">
                  <c:v>Motherboard</c:v>
                </c:pt>
                <c:pt idx="2">
                  <c:v>RAM</c:v>
                </c:pt>
                <c:pt idx="3">
                  <c:v>SSD</c:v>
                </c:pt>
                <c:pt idx="4">
                  <c:v>monitor</c:v>
                </c:pt>
                <c:pt idx="5">
                  <c:v>Cassing</c:v>
                </c:pt>
              </c:strCache>
            </c:strRef>
          </c:cat>
          <c:val>
            <c:numRef>
              <c:f>stock!$D$5:$D$20</c:f>
              <c:numCache>
                <c:formatCode>General</c:formatCode>
                <c:ptCount val="16"/>
                <c:pt idx="0">
                  <c:v>100</c:v>
                </c:pt>
                <c:pt idx="1">
                  <c:v>75</c:v>
                </c:pt>
                <c:pt idx="2">
                  <c:v>75</c:v>
                </c:pt>
                <c:pt idx="3">
                  <c:v>50</c:v>
                </c:pt>
                <c:pt idx="4">
                  <c:v>20</c:v>
                </c:pt>
                <c:pt idx="5">
                  <c:v>33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8247-4696-B09C-BC88C0812B7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027012248468941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126815398075241"/>
          <c:y val="0.10464304461942257"/>
          <c:w val="0.43618044619422575"/>
          <c:h val="0.74773790776152982"/>
        </c:manualLayout>
      </c:layout>
      <c:pieChart>
        <c:varyColors val="1"/>
        <c:ser>
          <c:idx val="0"/>
          <c:order val="0"/>
          <c:tx>
            <c:strRef>
              <c:f>stock!$E$4</c:f>
              <c:strCache>
                <c:ptCount val="1"/>
                <c:pt idx="0">
                  <c:v>Sales</c:v>
                </c:pt>
              </c:strCache>
            </c:strRef>
          </c:tx>
          <c:explosion val="6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600-455A-B735-4D8FB2E32C4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600-455A-B735-4D8FB2E32C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600-455A-B735-4D8FB2E32C4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600-455A-B735-4D8FB2E32C4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2600-455A-B735-4D8FB2E32C4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2600-455A-B735-4D8FB2E32C47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2600-455A-B735-4D8FB2E32C47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stock!$C$5:$C$11</c:f>
              <c:strCache>
                <c:ptCount val="6"/>
                <c:pt idx="0">
                  <c:v>Processor</c:v>
                </c:pt>
                <c:pt idx="1">
                  <c:v>Motherboard</c:v>
                </c:pt>
                <c:pt idx="2">
                  <c:v>RAM</c:v>
                </c:pt>
                <c:pt idx="3">
                  <c:v>SSD</c:v>
                </c:pt>
                <c:pt idx="4">
                  <c:v>monitor</c:v>
                </c:pt>
                <c:pt idx="5">
                  <c:v>Cassing</c:v>
                </c:pt>
              </c:strCache>
            </c:strRef>
          </c:cat>
          <c:val>
            <c:numRef>
              <c:f>stock!$E$5:$E$11</c:f>
              <c:numCache>
                <c:formatCode>General</c:formatCode>
                <c:ptCount val="7"/>
                <c:pt idx="0">
                  <c:v>61</c:v>
                </c:pt>
                <c:pt idx="1">
                  <c:v>8</c:v>
                </c:pt>
                <c:pt idx="2">
                  <c:v>35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600-455A-B735-4D8FB2E32C4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Stock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9EB-4A24-89AF-3D68FA62BC5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9EB-4A24-89AF-3D68FA62BC5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9EB-4A24-89AF-3D68FA62BC5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9EB-4A24-89AF-3D68FA62BC5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59EB-4A24-89AF-3D68FA62BC5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59EB-4A24-89AF-3D68FA62BC5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59EB-4A24-89AF-3D68FA62BC59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stock!$C$5:$C$11</c:f>
              <c:strCache>
                <c:ptCount val="6"/>
                <c:pt idx="0">
                  <c:v>Processor</c:v>
                </c:pt>
                <c:pt idx="1">
                  <c:v>Motherboard</c:v>
                </c:pt>
                <c:pt idx="2">
                  <c:v>RAM</c:v>
                </c:pt>
                <c:pt idx="3">
                  <c:v>SSD</c:v>
                </c:pt>
                <c:pt idx="4">
                  <c:v>monitor</c:v>
                </c:pt>
                <c:pt idx="5">
                  <c:v>Cassing</c:v>
                </c:pt>
              </c:strCache>
            </c:strRef>
          </c:cat>
          <c:val>
            <c:numRef>
              <c:f>stock!$F$5:$F$11</c:f>
              <c:numCache>
                <c:formatCode>General</c:formatCode>
                <c:ptCount val="7"/>
                <c:pt idx="0">
                  <c:v>39</c:v>
                </c:pt>
                <c:pt idx="1">
                  <c:v>67</c:v>
                </c:pt>
                <c:pt idx="2">
                  <c:v>40</c:v>
                </c:pt>
                <c:pt idx="3">
                  <c:v>49</c:v>
                </c:pt>
                <c:pt idx="4">
                  <c:v>20</c:v>
                </c:pt>
                <c:pt idx="5">
                  <c:v>33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59EB-4A24-89AF-3D68FA62BC5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Stock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9EB-4A24-89AF-3D68FA62BC5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9EB-4A24-89AF-3D68FA62BC5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9EB-4A24-89AF-3D68FA62BC5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9EB-4A24-89AF-3D68FA62BC5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59EB-4A24-89AF-3D68FA62BC5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59EB-4A24-89AF-3D68FA62BC5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59EB-4A24-89AF-3D68FA62BC59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stock!$C$5:$C$11</c:f>
              <c:strCache>
                <c:ptCount val="6"/>
                <c:pt idx="0">
                  <c:v>Processor</c:v>
                </c:pt>
                <c:pt idx="1">
                  <c:v>Motherboard</c:v>
                </c:pt>
                <c:pt idx="2">
                  <c:v>RAM</c:v>
                </c:pt>
                <c:pt idx="3">
                  <c:v>SSD</c:v>
                </c:pt>
                <c:pt idx="4">
                  <c:v>monitor</c:v>
                </c:pt>
                <c:pt idx="5">
                  <c:v>Cassing</c:v>
                </c:pt>
              </c:strCache>
            </c:strRef>
          </c:cat>
          <c:val>
            <c:numRef>
              <c:f>stock!$F$5:$F$11</c:f>
              <c:numCache>
                <c:formatCode>General</c:formatCode>
                <c:ptCount val="7"/>
                <c:pt idx="0">
                  <c:v>39</c:v>
                </c:pt>
                <c:pt idx="1">
                  <c:v>67</c:v>
                </c:pt>
                <c:pt idx="2">
                  <c:v>40</c:v>
                </c:pt>
                <c:pt idx="3">
                  <c:v>49</c:v>
                </c:pt>
                <c:pt idx="4">
                  <c:v>20</c:v>
                </c:pt>
                <c:pt idx="5">
                  <c:v>33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59EB-4A24-89AF-3D68FA62BC5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027012248468941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126815398075241"/>
          <c:y val="0.10464304461942257"/>
          <c:w val="0.43618044619422575"/>
          <c:h val="0.74773790776152982"/>
        </c:manualLayout>
      </c:layout>
      <c:pieChart>
        <c:varyColors val="1"/>
        <c:ser>
          <c:idx val="0"/>
          <c:order val="0"/>
          <c:tx>
            <c:strRef>
              <c:f>stock!$E$4</c:f>
              <c:strCache>
                <c:ptCount val="1"/>
                <c:pt idx="0">
                  <c:v>Sales</c:v>
                </c:pt>
              </c:strCache>
            </c:strRef>
          </c:tx>
          <c:explosion val="6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A0C-467B-AA02-390576EEF03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A0C-467B-AA02-390576EEF03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A0C-467B-AA02-390576EEF03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A0C-467B-AA02-390576EEF03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A0C-467B-AA02-390576EEF03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9A0C-467B-AA02-390576EEF034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9A0C-467B-AA02-390576EEF034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stock!$C$5:$C$11</c:f>
              <c:strCache>
                <c:ptCount val="6"/>
                <c:pt idx="0">
                  <c:v>Processor</c:v>
                </c:pt>
                <c:pt idx="1">
                  <c:v>Motherboard</c:v>
                </c:pt>
                <c:pt idx="2">
                  <c:v>RAM</c:v>
                </c:pt>
                <c:pt idx="3">
                  <c:v>SSD</c:v>
                </c:pt>
                <c:pt idx="4">
                  <c:v>monitor</c:v>
                </c:pt>
                <c:pt idx="5">
                  <c:v>Cassing</c:v>
                </c:pt>
              </c:strCache>
            </c:strRef>
          </c:cat>
          <c:val>
            <c:numRef>
              <c:f>stock!$E$5:$E$11</c:f>
              <c:numCache>
                <c:formatCode>General</c:formatCode>
                <c:ptCount val="7"/>
                <c:pt idx="0">
                  <c:v>61</c:v>
                </c:pt>
                <c:pt idx="1">
                  <c:v>8</c:v>
                </c:pt>
                <c:pt idx="2">
                  <c:v>35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A0C-467B-AA02-390576EEF03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purchase</a:t>
            </a:r>
          </a:p>
        </c:rich>
      </c:tx>
      <c:layout>
        <c:manualLayout>
          <c:xMode val="edge"/>
          <c:yMode val="edge"/>
          <c:x val="0.40849201589609668"/>
          <c:y val="3.82310042445469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C5C-4E30-905C-EF468BEFE4E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C5C-4E30-905C-EF468BEFE4E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C5C-4E30-905C-EF468BEFE4E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C5C-4E30-905C-EF468BEFE4E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1C5C-4E30-905C-EF468BEFE4E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1C5C-4E30-905C-EF468BEFE4E4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1C5C-4E30-905C-EF468BEFE4E4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1C5C-4E30-905C-EF468BEFE4E4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1C5C-4E30-905C-EF468BEFE4E4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1C5C-4E30-905C-EF468BEFE4E4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1C5C-4E30-905C-EF468BEFE4E4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1C5C-4E30-905C-EF468BEFE4E4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9-1C5C-4E30-905C-EF468BEFE4E4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B-1C5C-4E30-905C-EF468BEFE4E4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D-1C5C-4E30-905C-EF468BEFE4E4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F-1C5C-4E30-905C-EF468BEFE4E4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stock!$C$5:$C$20</c:f>
              <c:strCache>
                <c:ptCount val="6"/>
                <c:pt idx="0">
                  <c:v>Processor</c:v>
                </c:pt>
                <c:pt idx="1">
                  <c:v>Motherboard</c:v>
                </c:pt>
                <c:pt idx="2">
                  <c:v>RAM</c:v>
                </c:pt>
                <c:pt idx="3">
                  <c:v>SSD</c:v>
                </c:pt>
                <c:pt idx="4">
                  <c:v>monitor</c:v>
                </c:pt>
                <c:pt idx="5">
                  <c:v>Cassing</c:v>
                </c:pt>
              </c:strCache>
            </c:strRef>
          </c:cat>
          <c:val>
            <c:numRef>
              <c:f>stock!$D$5:$D$20</c:f>
              <c:numCache>
                <c:formatCode>General</c:formatCode>
                <c:ptCount val="16"/>
                <c:pt idx="0">
                  <c:v>100</c:v>
                </c:pt>
                <c:pt idx="1">
                  <c:v>75</c:v>
                </c:pt>
                <c:pt idx="2">
                  <c:v>75</c:v>
                </c:pt>
                <c:pt idx="3">
                  <c:v>50</c:v>
                </c:pt>
                <c:pt idx="4">
                  <c:v>20</c:v>
                </c:pt>
                <c:pt idx="5">
                  <c:v>33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1C5C-4E30-905C-EF468BEFE4E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46C2-1DAD-BAF1-71FD-3E6875A93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2AF84F-086A-FD0C-8AED-3E3CECA1A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805B5-41A5-94A7-8A45-A5550443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69E4A-45FF-42AF-A745-02446E79AD15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8D5F8-A499-9D68-EC8B-4996290B4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24AEA-86CD-4264-1728-53F57C25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D5-0E24-4D0D-859F-EC84972C3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85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5176F-B5F5-F768-295F-A43E8BBC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C8014F-1AB8-C8D4-FB05-BE08213F8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41623-5E14-5086-AE6B-8CABBD25D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69E4A-45FF-42AF-A745-02446E79AD15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6A05D-D88B-7675-AF87-EB9AEB48D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10BE7-1298-450C-46C4-4F9DED342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D5-0E24-4D0D-859F-EC84972C3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85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271C99-937C-23A2-1D93-599A3C9ACF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BFA83-E2D1-268D-B477-861EEB859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78CE7-5D2D-7017-63C5-A3CFB560A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69E4A-45FF-42AF-A745-02446E79AD15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4F6ED-55CC-11E8-8953-BCED713E5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D52D6-2432-BDD1-6D13-44AB04F6C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D5-0E24-4D0D-859F-EC84972C3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65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EC43D-7E5B-9D26-CF96-C1D8F4EE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CFC47-24BD-4D63-B97E-7EC08A3B7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2EC87-E60C-9315-D831-097EF2F9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69E4A-45FF-42AF-A745-02446E79AD15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5EF0C-CA5F-F06D-4338-38FD0D6F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1C455-5C1E-C530-2960-CDC3C6BD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D5-0E24-4D0D-859F-EC84972C3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58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E1F2B-EE1D-A22C-6ADD-384C006BC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0877F-5832-8ADC-F1D2-A3F807836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2FF53-7A13-BAE9-53D9-5DE6BB4A4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69E4A-45FF-42AF-A745-02446E79AD15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A8DBC-9600-F4E1-68D3-A190FEFCE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1BE21-758C-773C-A340-0D710B1B0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D5-0E24-4D0D-859F-EC84972C3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1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428E1-4BE2-442E-0F32-7A168364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736B8-8161-3A39-5D10-29FB5A7A43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62E735-6EE3-A3C6-8596-49E6BC9D5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701B78-837B-688D-69E7-68868839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69E4A-45FF-42AF-A745-02446E79AD15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0D782-D522-8CA9-C589-283FFA161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AEA2B-FBAF-611C-9D9C-3887D95C4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D5-0E24-4D0D-859F-EC84972C3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54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CC71-661C-CDB6-7144-DE9A9EB95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1A3BB-F89F-4DE6-AF43-478B64BFF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1F0001-D9F9-3E4C-28DE-DF362D038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0ADE0A-B0C7-5B37-F1B5-DE1228B8D8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C40B8-CD75-5FB5-87EB-1F914C8B57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CC2440-D94A-8E6A-7408-D22544BAF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69E4A-45FF-42AF-A745-02446E79AD15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F4BED8-E1D4-AFA0-123E-6725DDD68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5FFC2-3682-1FCF-079D-DE7C822B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D5-0E24-4D0D-859F-EC84972C3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21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CDEE4-9EB2-EB9F-5F1E-596D7543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4DAD27-EF9F-6242-4076-02862AAB2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69E4A-45FF-42AF-A745-02446E79AD15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EEFAE-AF1C-2AED-E5B3-8BA052286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5DF45-24E7-4396-1034-31926AE1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D5-0E24-4D0D-859F-EC84972C3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46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323FBB-12DA-6934-7A31-B0D71F809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69E4A-45FF-42AF-A745-02446E79AD15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3DEBC9-2632-95D2-E4B7-E13BF99B8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86953-3752-B5D7-59DF-D51EBC8E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D5-0E24-4D0D-859F-EC84972C3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9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E77AC-F02A-666A-8BF8-598FFFC1F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32595-FAD4-A6ED-2E66-0CD3721C6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5D2CD-DC3F-CA2D-67DD-A8FC360B4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C4464B-3D92-77C8-45A1-89E5E935B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69E4A-45FF-42AF-A745-02446E79AD15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6A296-F01A-E0AC-1901-340DC9F2B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D5583-5DD6-2BF0-A844-CADF3C934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D5-0E24-4D0D-859F-EC84972C3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86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1A38-DE7B-5043-D170-600593442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67DD38-E3A0-7372-DB12-496ECC7C8E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C2BC-8E57-510D-661D-93CD0551C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F242C-5D70-7EC6-08F4-9FE5A412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69E4A-45FF-42AF-A745-02446E79AD15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239F9E-6632-7B56-8EA9-76E4D5FFF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518A1-EA08-C3D5-1F9F-7D9F4CEE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1D7D5-0E24-4D0D-859F-EC84972C3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7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23435A-F4BC-7E86-A534-406A78B57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23B31-838F-0D77-5307-46B1B0A8A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26BC2-D2EA-A4E9-2539-72551E82BB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69E4A-45FF-42AF-A745-02446E79AD15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D5382-4ECE-9099-3A81-22B81A06C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906B7-DD0D-9219-5EA4-30B6ADFA9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1D7D5-0E24-4D0D-859F-EC84972C3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07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hyperlink" Target="file:///C:\Users\Saikat\OneDrive\Desktop\arup\Office31_Arup_Sardar_01_31_11_mainfile.xls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Saikat\OneDrive\Desktop\arup\Office31_Arup_Sardar_01_31_11_mainfile.xlsm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Saikat\OneDrive\Desktop\arup\Office31_Arup_Sardar_01_31_11_mainfile.xlsm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Saikat\OneDrive\Desktop\arup\Office31_Arup_Sardar_01_31_11_mainfile.xlsm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Saikat\OneDrive\Desktop\arup\Office31_Arup_Sardar_01_31_11_mainfile.xlsm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1E06B3-20AC-DB91-1ED2-7AFC34CAF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530"/>
            <a:ext cx="12192000" cy="6907530"/>
          </a:xfrm>
          <a:prstGeom prst="rect">
            <a:avLst/>
          </a:prstGeom>
        </p:spPr>
      </p:pic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34412472-8257-A031-D0BC-513BC5EB71B9}"/>
              </a:ext>
            </a:extLst>
          </p:cNvPr>
          <p:cNvSpPr/>
          <p:nvPr/>
        </p:nvSpPr>
        <p:spPr>
          <a:xfrm>
            <a:off x="6294120" y="3286125"/>
            <a:ext cx="5699760" cy="3337561"/>
          </a:xfrm>
          <a:prstGeom prst="horizontalScroll">
            <a:avLst>
              <a:gd name="adj" fmla="val 11627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sz="3200" dirty="0">
                <a:solidFill>
                  <a:schemeClr val="tx1"/>
                </a:solidFill>
                <a:latin typeface="Algerian" panose="04020705040A02060702" pitchFamily="82" charset="0"/>
              </a:rPr>
              <a:t>Submitted By,</a:t>
            </a:r>
          </a:p>
          <a:p>
            <a:pPr lvl="2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Arup Sardar</a:t>
            </a:r>
          </a:p>
          <a:p>
            <a:pPr lvl="2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Roll:01-031-11</a:t>
            </a:r>
          </a:p>
          <a:p>
            <a:pPr lvl="2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Batch:31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D5B43230-0CDF-990C-D74B-2B824608C413}"/>
              </a:ext>
            </a:extLst>
          </p:cNvPr>
          <p:cNvSpPr/>
          <p:nvPr/>
        </p:nvSpPr>
        <p:spPr>
          <a:xfrm>
            <a:off x="198120" y="2364923"/>
            <a:ext cx="5897880" cy="3337561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sz="3200" dirty="0">
                <a:solidFill>
                  <a:schemeClr val="tx1"/>
                </a:solidFill>
                <a:latin typeface="Algerian" panose="04020705040A02060702" pitchFamily="82" charset="0"/>
              </a:rPr>
              <a:t>Submitted to,</a:t>
            </a:r>
          </a:p>
          <a:p>
            <a:pPr lvl="2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 Mahbub E Noor</a:t>
            </a:r>
          </a:p>
          <a:p>
            <a:pPr lvl="2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</a:t>
            </a:r>
          </a:p>
          <a:p>
            <a:pPr lvl="2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Barishal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D82DEF-9432-85D1-51D1-362A0B26E56B}"/>
              </a:ext>
            </a:extLst>
          </p:cNvPr>
          <p:cNvSpPr txBox="1"/>
          <p:nvPr/>
        </p:nvSpPr>
        <p:spPr>
          <a:xfrm>
            <a:off x="1112520" y="620226"/>
            <a:ext cx="10805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PPT SUBMISSION FOR EXCEL PROJECT 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9D961B8B-4F1C-9E2A-C587-1D03C286D206}"/>
              </a:ext>
            </a:extLst>
          </p:cNvPr>
          <p:cNvSpPr/>
          <p:nvPr/>
        </p:nvSpPr>
        <p:spPr>
          <a:xfrm>
            <a:off x="1402080" y="1266557"/>
            <a:ext cx="9677400" cy="287923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5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3F8264F-940C-04A6-137D-70DC90FBE055}"/>
              </a:ext>
            </a:extLst>
          </p:cNvPr>
          <p:cNvGrpSpPr/>
          <p:nvPr/>
        </p:nvGrpSpPr>
        <p:grpSpPr>
          <a:xfrm>
            <a:off x="0" y="-49530"/>
            <a:ext cx="12192000" cy="6907530"/>
            <a:chOff x="0" y="-49530"/>
            <a:chExt cx="12192000" cy="6907530"/>
          </a:xfrm>
          <a:solidFill>
            <a:schemeClr val="bg1">
              <a:alpha val="32000"/>
            </a:schemeClr>
          </a:solidFill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20C402E-45B4-802B-7DF0-4F7B7679D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9530"/>
              <a:ext cx="12192000" cy="6907530"/>
            </a:xfrm>
            <a:prstGeom prst="rect">
              <a:avLst/>
            </a:prstGeom>
            <a:grpFill/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C51DB4A-33DB-8C65-EAFA-E44B51194C9C}"/>
                </a:ext>
              </a:extLst>
            </p:cNvPr>
            <p:cNvSpPr/>
            <p:nvPr/>
          </p:nvSpPr>
          <p:spPr>
            <a:xfrm>
              <a:off x="579120" y="475357"/>
              <a:ext cx="11033760" cy="590728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13BBD02-4447-2F47-315F-B203F3981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487680"/>
            <a:ext cx="11033760" cy="58826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B06EA8-1E91-964A-5BA0-C691B0A82A1C}"/>
              </a:ext>
            </a:extLst>
          </p:cNvPr>
          <p:cNvSpPr txBox="1"/>
          <p:nvPr/>
        </p:nvSpPr>
        <p:spPr>
          <a:xfrm>
            <a:off x="1485900" y="487680"/>
            <a:ext cx="922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OF PPT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5D9AE284-A4B3-A195-F15A-0630A9FF9DA9}"/>
              </a:ext>
            </a:extLst>
          </p:cNvPr>
          <p:cNvSpPr/>
          <p:nvPr/>
        </p:nvSpPr>
        <p:spPr>
          <a:xfrm>
            <a:off x="3063240" y="1195567"/>
            <a:ext cx="6065520" cy="374154"/>
          </a:xfrm>
          <a:prstGeom prst="left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9D7B28-93F3-33F9-7724-AC9213C393E0}"/>
              </a:ext>
            </a:extLst>
          </p:cNvPr>
          <p:cNvSpPr txBox="1"/>
          <p:nvPr/>
        </p:nvSpPr>
        <p:spPr>
          <a:xfrm>
            <a:off x="1941090" y="2279506"/>
            <a:ext cx="1012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Purchase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578C78-7887-0248-33C3-0B67FEE30C64}"/>
              </a:ext>
            </a:extLst>
          </p:cNvPr>
          <p:cNvSpPr txBox="1"/>
          <p:nvPr/>
        </p:nvSpPr>
        <p:spPr>
          <a:xfrm>
            <a:off x="1117125" y="1683246"/>
            <a:ext cx="9588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lgerian" panose="04020705040A02060702" pitchFamily="82" charset="0"/>
              </a:rPr>
              <a:t>A.s.</a:t>
            </a:r>
            <a:r>
              <a:rPr lang="en-US" sz="3600" b="1" dirty="0">
                <a:latin typeface="Algerian" panose="04020705040A02060702" pitchFamily="82" charset="0"/>
              </a:rPr>
              <a:t> vertex Technology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E4B54F-7446-574A-58BB-F29C5EA447E9}"/>
              </a:ext>
            </a:extLst>
          </p:cNvPr>
          <p:cNvSpPr txBox="1"/>
          <p:nvPr/>
        </p:nvSpPr>
        <p:spPr>
          <a:xfrm>
            <a:off x="1941090" y="2921388"/>
            <a:ext cx="1012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7D9F3F-8BC0-B2D2-6775-56FDA1C7966E}"/>
              </a:ext>
            </a:extLst>
          </p:cNvPr>
          <p:cNvSpPr txBox="1"/>
          <p:nvPr/>
        </p:nvSpPr>
        <p:spPr>
          <a:xfrm>
            <a:off x="1941090" y="3506163"/>
            <a:ext cx="1012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BC4EF1-ED7F-9AEA-CA90-75C5A598862C}"/>
              </a:ext>
            </a:extLst>
          </p:cNvPr>
          <p:cNvSpPr txBox="1"/>
          <p:nvPr/>
        </p:nvSpPr>
        <p:spPr>
          <a:xfrm>
            <a:off x="1941090" y="4159751"/>
            <a:ext cx="1012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BC2F21-48FF-A8A0-5F2E-03550CB13786}"/>
              </a:ext>
            </a:extLst>
          </p:cNvPr>
          <p:cNvSpPr txBox="1"/>
          <p:nvPr/>
        </p:nvSpPr>
        <p:spPr>
          <a:xfrm>
            <a:off x="1941090" y="4813339"/>
            <a:ext cx="10126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133627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1194AC-6098-BA7E-B595-27040B823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DC2788-C9AC-3BC5-DE8C-74759BF583B1}"/>
              </a:ext>
            </a:extLst>
          </p:cNvPr>
          <p:cNvSpPr txBox="1"/>
          <p:nvPr/>
        </p:nvSpPr>
        <p:spPr>
          <a:xfrm>
            <a:off x="2552700" y="531614"/>
            <a:ext cx="7086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A.s.</a:t>
            </a:r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 vertex Technology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4666F59-B344-2A41-55B7-06867D841D0F}"/>
              </a:ext>
            </a:extLst>
          </p:cNvPr>
          <p:cNvSpPr/>
          <p:nvPr/>
        </p:nvSpPr>
        <p:spPr>
          <a:xfrm>
            <a:off x="2179320" y="1239500"/>
            <a:ext cx="7833360" cy="272683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8F441-70FE-08E7-A0B2-5D4E101FA095}"/>
              </a:ext>
            </a:extLst>
          </p:cNvPr>
          <p:cNvSpPr txBox="1"/>
          <p:nvPr/>
        </p:nvSpPr>
        <p:spPr>
          <a:xfrm>
            <a:off x="1051560" y="1922934"/>
            <a:ext cx="100888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A.S. Vertex Technology is an electronics hardware Shop . This Shop is located in 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Rupatoli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Barishal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Processor , RAM , SSD, Motherboard, Monitor 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available here.</a:t>
            </a:r>
          </a:p>
          <a:p>
            <a:pPr algn="just"/>
            <a:endParaRPr lang="en-US" sz="3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my project I buildup a dynamic excel sheet which work just like a software. I input most valuable data by a Simple work. 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89F4E667-7844-12ED-7BFA-8B18E66B7A6C}"/>
              </a:ext>
            </a:extLst>
          </p:cNvPr>
          <p:cNvSpPr/>
          <p:nvPr/>
        </p:nvSpPr>
        <p:spPr>
          <a:xfrm>
            <a:off x="838200" y="1771114"/>
            <a:ext cx="10500360" cy="4904006"/>
          </a:xfrm>
          <a:prstGeom prst="frame">
            <a:avLst>
              <a:gd name="adj1" fmla="val 1864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27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1A9F38-22FD-7F4E-6782-1DF7CE9F5A5C}"/>
              </a:ext>
            </a:extLst>
          </p:cNvPr>
          <p:cNvGrpSpPr/>
          <p:nvPr/>
        </p:nvGrpSpPr>
        <p:grpSpPr>
          <a:xfrm>
            <a:off x="0" y="-49530"/>
            <a:ext cx="12192000" cy="6907530"/>
            <a:chOff x="0" y="-49530"/>
            <a:chExt cx="12192000" cy="69075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C2AAC44-8C79-E043-53EA-02C4637CD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9530"/>
              <a:ext cx="12192000" cy="690753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E53538-46BD-2D91-A966-BA7A5B303747}"/>
                </a:ext>
              </a:extLst>
            </p:cNvPr>
            <p:cNvSpPr/>
            <p:nvPr/>
          </p:nvSpPr>
          <p:spPr>
            <a:xfrm>
              <a:off x="579120" y="475357"/>
              <a:ext cx="11033760" cy="590728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9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A0AC632-50B0-4F19-6934-B2E537894EFA}"/>
              </a:ext>
            </a:extLst>
          </p:cNvPr>
          <p:cNvSpPr txBox="1"/>
          <p:nvPr/>
        </p:nvSpPr>
        <p:spPr>
          <a:xfrm>
            <a:off x="2758440" y="64591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Purchase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F82F37-69D4-508F-F366-30EE19227551}"/>
              </a:ext>
            </a:extLst>
          </p:cNvPr>
          <p:cNvSpPr txBox="1"/>
          <p:nvPr/>
        </p:nvSpPr>
        <p:spPr>
          <a:xfrm>
            <a:off x="716280" y="1401246"/>
            <a:ext cx="1069848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Purchase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refers to the process of acquiring goods, materials, or services from external suppliers or vendors to meet the needs of an organization.</a:t>
            </a:r>
          </a:p>
          <a:p>
            <a:pPr algn="just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C29A0A1-1B36-4E56-936A-93037C7A2C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2301969"/>
              </p:ext>
            </p:extLst>
          </p:nvPr>
        </p:nvGraphicFramePr>
        <p:xfrm>
          <a:off x="7284720" y="2931735"/>
          <a:ext cx="4267200" cy="2697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A613A0C-176D-8DC3-3407-6A379B792E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553355"/>
              </p:ext>
            </p:extLst>
          </p:nvPr>
        </p:nvGraphicFramePr>
        <p:xfrm>
          <a:off x="1082040" y="2931734"/>
          <a:ext cx="5623560" cy="2697478"/>
        </p:xfrm>
        <a:graphic>
          <a:graphicData uri="http://schemas.openxmlformats.org/drawingml/2006/table">
            <a:tbl>
              <a:tblPr/>
              <a:tblGrid>
                <a:gridCol w="1152893">
                  <a:extLst>
                    <a:ext uri="{9D8B030D-6E8A-4147-A177-3AD203B41FA5}">
                      <a16:colId xmlns:a16="http://schemas.microsoft.com/office/drawing/2014/main" val="4180399185"/>
                    </a:ext>
                  </a:extLst>
                </a:gridCol>
                <a:gridCol w="1703721">
                  <a:extLst>
                    <a:ext uri="{9D8B030D-6E8A-4147-A177-3AD203B41FA5}">
                      <a16:colId xmlns:a16="http://schemas.microsoft.com/office/drawing/2014/main" val="320908428"/>
                    </a:ext>
                  </a:extLst>
                </a:gridCol>
                <a:gridCol w="973555">
                  <a:extLst>
                    <a:ext uri="{9D8B030D-6E8A-4147-A177-3AD203B41FA5}">
                      <a16:colId xmlns:a16="http://schemas.microsoft.com/office/drawing/2014/main" val="2734679849"/>
                    </a:ext>
                  </a:extLst>
                </a:gridCol>
                <a:gridCol w="819836">
                  <a:extLst>
                    <a:ext uri="{9D8B030D-6E8A-4147-A177-3AD203B41FA5}">
                      <a16:colId xmlns:a16="http://schemas.microsoft.com/office/drawing/2014/main" val="1343349241"/>
                    </a:ext>
                  </a:extLst>
                </a:gridCol>
                <a:gridCol w="973555">
                  <a:extLst>
                    <a:ext uri="{9D8B030D-6E8A-4147-A177-3AD203B41FA5}">
                      <a16:colId xmlns:a16="http://schemas.microsoft.com/office/drawing/2014/main" val="2145278693"/>
                    </a:ext>
                  </a:extLst>
                </a:gridCol>
              </a:tblGrid>
              <a:tr h="44567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lgerian" panose="04020705040A02060702" pitchFamily="82" charset="0"/>
                        </a:rPr>
                        <a:t>PURCHASE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497B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12366"/>
                  </a:ext>
                </a:extLst>
              </a:tr>
              <a:tr h="281476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301237"/>
                  </a:ext>
                </a:extLst>
              </a:tr>
              <a:tr h="2814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Iteam Code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Iteam Name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Purchase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 Rate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97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601215"/>
                  </a:ext>
                </a:extLst>
              </a:tr>
              <a:tr h="28147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Processor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677966"/>
                  </a:ext>
                </a:extLst>
              </a:tr>
              <a:tr h="28147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Motherboard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3136800"/>
                  </a:ext>
                </a:extLst>
              </a:tr>
              <a:tr h="28147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427228"/>
                  </a:ext>
                </a:extLst>
              </a:tr>
              <a:tr h="28147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190404"/>
                  </a:ext>
                </a:extLst>
              </a:tr>
              <a:tr h="28147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205420"/>
                  </a:ext>
                </a:extLst>
              </a:tr>
              <a:tr h="28147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Cassing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4977448"/>
                  </a:ext>
                </a:extLst>
              </a:tr>
            </a:tbl>
          </a:graphicData>
        </a:graphic>
      </p:graphicFrame>
      <p:sp>
        <p:nvSpPr>
          <p:cNvPr id="12" name="Scroll: Horizontal 11">
            <a:hlinkClick r:id="rId4" action="ppaction://hlinkfile"/>
            <a:extLst>
              <a:ext uri="{FF2B5EF4-FFF2-40B4-BE49-F238E27FC236}">
                <a16:creationId xmlns:a16="http://schemas.microsoft.com/office/drawing/2014/main" id="{12B0652C-794E-937B-BD01-B89AAF70AB69}"/>
              </a:ext>
            </a:extLst>
          </p:cNvPr>
          <p:cNvSpPr/>
          <p:nvPr/>
        </p:nvSpPr>
        <p:spPr>
          <a:xfrm>
            <a:off x="4330840" y="5737609"/>
            <a:ext cx="2512087" cy="645034"/>
          </a:xfrm>
          <a:prstGeom prst="horizontalScroll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More Details</a:t>
            </a:r>
            <a:br>
              <a:rPr lang="en-US" sz="1600" dirty="0"/>
            </a:br>
            <a:r>
              <a:rPr lang="en-US" sz="1600" dirty="0"/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211739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0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8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1A9F38-22FD-7F4E-6782-1DF7CE9F5A5C}"/>
              </a:ext>
            </a:extLst>
          </p:cNvPr>
          <p:cNvGrpSpPr/>
          <p:nvPr/>
        </p:nvGrpSpPr>
        <p:grpSpPr>
          <a:xfrm>
            <a:off x="0" y="-49530"/>
            <a:ext cx="12192000" cy="6907530"/>
            <a:chOff x="0" y="-49530"/>
            <a:chExt cx="12192000" cy="6907530"/>
          </a:xfrm>
          <a:solidFill>
            <a:schemeClr val="accent1">
              <a:alpha val="79000"/>
            </a:schemeClr>
          </a:solidFill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C2AAC44-8C79-E043-53EA-02C4637CD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9530"/>
              <a:ext cx="12192000" cy="6907530"/>
            </a:xfrm>
            <a:prstGeom prst="rect">
              <a:avLst/>
            </a:prstGeom>
            <a:grpFill/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E53538-46BD-2D91-A966-BA7A5B303747}"/>
                </a:ext>
              </a:extLst>
            </p:cNvPr>
            <p:cNvSpPr/>
            <p:nvPr/>
          </p:nvSpPr>
          <p:spPr>
            <a:xfrm>
              <a:off x="579120" y="475357"/>
              <a:ext cx="11033760" cy="590728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FF82F37-69D4-508F-F366-30EE19227551}"/>
              </a:ext>
            </a:extLst>
          </p:cNvPr>
          <p:cNvSpPr txBox="1"/>
          <p:nvPr/>
        </p:nvSpPr>
        <p:spPr>
          <a:xfrm>
            <a:off x="716280" y="1401246"/>
            <a:ext cx="623717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invoice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formal document that a seller issues to a buyer to request payment for goods or services provided</a:t>
            </a:r>
            <a:r>
              <a:rPr lang="en-US" sz="3200" dirty="0"/>
              <a:t>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2" name="Scroll: Horizontal 11">
            <a:hlinkClick r:id="rId3" action="ppaction://hlinkfile"/>
            <a:extLst>
              <a:ext uri="{FF2B5EF4-FFF2-40B4-BE49-F238E27FC236}">
                <a16:creationId xmlns:a16="http://schemas.microsoft.com/office/drawing/2014/main" id="{12B0652C-794E-937B-BD01-B89AAF70AB69}"/>
              </a:ext>
            </a:extLst>
          </p:cNvPr>
          <p:cNvSpPr/>
          <p:nvPr/>
        </p:nvSpPr>
        <p:spPr>
          <a:xfrm>
            <a:off x="4206240" y="5303520"/>
            <a:ext cx="2636687" cy="1079123"/>
          </a:xfrm>
          <a:prstGeom prst="horizontalScroll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More Details</a:t>
            </a:r>
            <a:br>
              <a:rPr lang="en-US" sz="1600" dirty="0"/>
            </a:br>
            <a:r>
              <a:rPr lang="en-US" sz="1600" dirty="0"/>
              <a:t>Click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51ACF4-6085-B382-43AC-C5889280EDF4}"/>
              </a:ext>
            </a:extLst>
          </p:cNvPr>
          <p:cNvSpPr txBox="1"/>
          <p:nvPr/>
        </p:nvSpPr>
        <p:spPr>
          <a:xfrm>
            <a:off x="4894741" y="359071"/>
            <a:ext cx="2331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Invoice</a:t>
            </a:r>
          </a:p>
          <a:p>
            <a:pPr algn="ctr"/>
            <a:endParaRPr lang="en-US" sz="3600" u="sng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C6E8D96-DFA9-DBBD-24F0-E3C832DD0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489658"/>
              </p:ext>
            </p:extLst>
          </p:nvPr>
        </p:nvGraphicFramePr>
        <p:xfrm>
          <a:off x="7305152" y="1245996"/>
          <a:ext cx="4246769" cy="5044282"/>
        </p:xfrm>
        <a:graphic>
          <a:graphicData uri="http://schemas.openxmlformats.org/drawingml/2006/table">
            <a:tbl>
              <a:tblPr/>
              <a:tblGrid>
                <a:gridCol w="207835">
                  <a:extLst>
                    <a:ext uri="{9D8B030D-6E8A-4147-A177-3AD203B41FA5}">
                      <a16:colId xmlns:a16="http://schemas.microsoft.com/office/drawing/2014/main" val="762130913"/>
                    </a:ext>
                  </a:extLst>
                </a:gridCol>
                <a:gridCol w="561155">
                  <a:extLst>
                    <a:ext uri="{9D8B030D-6E8A-4147-A177-3AD203B41FA5}">
                      <a16:colId xmlns:a16="http://schemas.microsoft.com/office/drawing/2014/main" val="4117158350"/>
                    </a:ext>
                  </a:extLst>
                </a:gridCol>
                <a:gridCol w="505733">
                  <a:extLst>
                    <a:ext uri="{9D8B030D-6E8A-4147-A177-3AD203B41FA5}">
                      <a16:colId xmlns:a16="http://schemas.microsoft.com/office/drawing/2014/main" val="3692866519"/>
                    </a:ext>
                  </a:extLst>
                </a:gridCol>
                <a:gridCol w="1011465">
                  <a:extLst>
                    <a:ext uri="{9D8B030D-6E8A-4147-A177-3AD203B41FA5}">
                      <a16:colId xmlns:a16="http://schemas.microsoft.com/office/drawing/2014/main" val="1075578116"/>
                    </a:ext>
                  </a:extLst>
                </a:gridCol>
                <a:gridCol w="394887">
                  <a:extLst>
                    <a:ext uri="{9D8B030D-6E8A-4147-A177-3AD203B41FA5}">
                      <a16:colId xmlns:a16="http://schemas.microsoft.com/office/drawing/2014/main" val="453763059"/>
                    </a:ext>
                  </a:extLst>
                </a:gridCol>
                <a:gridCol w="374104">
                  <a:extLst>
                    <a:ext uri="{9D8B030D-6E8A-4147-A177-3AD203B41FA5}">
                      <a16:colId xmlns:a16="http://schemas.microsoft.com/office/drawing/2014/main" val="409264230"/>
                    </a:ext>
                  </a:extLst>
                </a:gridCol>
                <a:gridCol w="595795">
                  <a:extLst>
                    <a:ext uri="{9D8B030D-6E8A-4147-A177-3AD203B41FA5}">
                      <a16:colId xmlns:a16="http://schemas.microsoft.com/office/drawing/2014/main" val="1365114766"/>
                    </a:ext>
                  </a:extLst>
                </a:gridCol>
                <a:gridCol w="595795">
                  <a:extLst>
                    <a:ext uri="{9D8B030D-6E8A-4147-A177-3AD203B41FA5}">
                      <a16:colId xmlns:a16="http://schemas.microsoft.com/office/drawing/2014/main" val="1718759773"/>
                    </a:ext>
                  </a:extLst>
                </a:gridCol>
              </a:tblGrid>
              <a:tr h="219847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lgerian" panose="04020705040A02060702" pitchFamily="82" charset="0"/>
                        </a:rPr>
                        <a:t>A.s.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lgerian" panose="04020705040A02060702" pitchFamily="82" charset="0"/>
                        </a:rPr>
                        <a:t> vertex Technology</a:t>
                      </a:r>
                    </a:p>
                  </a:txBody>
                  <a:tcPr marL="4699" marR="4699" marT="469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369897"/>
                  </a:ext>
                </a:extLst>
              </a:tr>
              <a:tr h="130539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Rupatoli,Barishal,Bangladesh</a:t>
                      </a:r>
                    </a:p>
                  </a:txBody>
                  <a:tcPr marL="4699" marR="4699" marT="469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051615"/>
                  </a:ext>
                </a:extLst>
              </a:tr>
              <a:tr h="13053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351462"/>
                  </a:ext>
                </a:extLst>
              </a:tr>
              <a:tr h="130539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Details</a:t>
                      </a: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28827"/>
                  </a:ext>
                </a:extLst>
              </a:tr>
              <a:tr h="13053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156459"/>
                  </a:ext>
                </a:extLst>
              </a:tr>
              <a:tr h="13053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3542823"/>
                  </a:ext>
                </a:extLst>
              </a:tr>
              <a:tr h="130539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Name</a:t>
                      </a: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Arup Sardar</a:t>
                      </a: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Invoice No</a:t>
                      </a: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5831435"/>
                  </a:ext>
                </a:extLst>
              </a:tr>
              <a:tr h="130539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</a:t>
                      </a: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Khulna </a:t>
                      </a: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5-Oct-24</a:t>
                      </a: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529796"/>
                  </a:ext>
                </a:extLst>
              </a:tr>
              <a:tr h="130539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 No</a:t>
                      </a: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01772865247</a:t>
                      </a: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927693"/>
                  </a:ext>
                </a:extLst>
              </a:tr>
              <a:tr h="13053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5359964"/>
                  </a:ext>
                </a:extLst>
              </a:tr>
              <a:tr h="13053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029616"/>
                  </a:ext>
                </a:extLst>
              </a:tr>
              <a:tr h="13053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854948"/>
                  </a:ext>
                </a:extLst>
              </a:tr>
              <a:tr h="1305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</a:t>
                      </a:r>
                    </a:p>
                  </a:txBody>
                  <a:tcPr marL="4699" marR="4699" marT="46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Invoice No</a:t>
                      </a:r>
                    </a:p>
                  </a:txBody>
                  <a:tcPr marL="4699" marR="4699" marT="46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Item code</a:t>
                      </a:r>
                    </a:p>
                  </a:txBody>
                  <a:tcPr marL="4699" marR="4699" marT="46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Item Name</a:t>
                      </a:r>
                    </a:p>
                  </a:txBody>
                  <a:tcPr marL="4699" marR="4699" marT="46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Rate</a:t>
                      </a:r>
                    </a:p>
                  </a:txBody>
                  <a:tcPr marL="4699" marR="4699" marT="46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Qty</a:t>
                      </a:r>
                    </a:p>
                  </a:txBody>
                  <a:tcPr marL="4699" marR="4699" marT="46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Tax-15%</a:t>
                      </a:r>
                    </a:p>
                  </a:txBody>
                  <a:tcPr marL="4699" marR="4699" marT="46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Amount</a:t>
                      </a:r>
                    </a:p>
                  </a:txBody>
                  <a:tcPr marL="4699" marR="4699" marT="46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395266"/>
                  </a:ext>
                </a:extLst>
              </a:tr>
              <a:tr h="130539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1001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Processor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6000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10800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82800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083801"/>
                  </a:ext>
                </a:extLst>
              </a:tr>
              <a:tr h="130539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Motherboard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6500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2925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22425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384841"/>
                  </a:ext>
                </a:extLst>
              </a:tr>
              <a:tr h="130539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1003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RAM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2500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11500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443564"/>
                  </a:ext>
                </a:extLst>
              </a:tr>
              <a:tr h="130539"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721503"/>
                  </a:ext>
                </a:extLst>
              </a:tr>
              <a:tr h="13053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904000"/>
                  </a:ext>
                </a:extLst>
              </a:tr>
              <a:tr h="13053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18781"/>
                  </a:ext>
                </a:extLst>
              </a:tr>
              <a:tr h="13053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042903"/>
                  </a:ext>
                </a:extLst>
              </a:tr>
              <a:tr h="13053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023279"/>
                  </a:ext>
                </a:extLst>
              </a:tr>
              <a:tr h="13053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639748"/>
                  </a:ext>
                </a:extLst>
              </a:tr>
              <a:tr h="13053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2714956"/>
                  </a:ext>
                </a:extLst>
              </a:tr>
              <a:tr h="13053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164060"/>
                  </a:ext>
                </a:extLst>
              </a:tr>
              <a:tr h="13053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891557"/>
                  </a:ext>
                </a:extLst>
              </a:tr>
              <a:tr h="13053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137878"/>
                  </a:ext>
                </a:extLst>
              </a:tr>
              <a:tr h="13053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016564"/>
                  </a:ext>
                </a:extLst>
              </a:tr>
              <a:tr h="13053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747460"/>
                  </a:ext>
                </a:extLst>
              </a:tr>
              <a:tr h="130539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699" marR="4699" marT="46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048353"/>
                  </a:ext>
                </a:extLst>
              </a:tr>
              <a:tr h="13053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709861"/>
                  </a:ext>
                </a:extLst>
              </a:tr>
              <a:tr h="13053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4699" marR="4699" marT="469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116725</a:t>
                      </a: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880621"/>
                  </a:ext>
                </a:extLst>
              </a:tr>
              <a:tr h="13053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862123"/>
                  </a:ext>
                </a:extLst>
              </a:tr>
              <a:tr h="13053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176319"/>
                  </a:ext>
                </a:extLst>
              </a:tr>
              <a:tr h="13053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755195"/>
                  </a:ext>
                </a:extLst>
              </a:tr>
              <a:tr h="130539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</a:t>
                      </a:r>
                    </a:p>
                  </a:txBody>
                  <a:tcPr marL="4699" marR="4699" marT="469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Accounts</a:t>
                      </a:r>
                    </a:p>
                  </a:txBody>
                  <a:tcPr marL="4699" marR="4699" marT="469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182452"/>
                  </a:ext>
                </a:extLst>
              </a:tr>
              <a:tr h="130539"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521837"/>
                  </a:ext>
                </a:extLst>
              </a:tr>
              <a:tr h="255570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Thank You</a:t>
                      </a:r>
                      <a:b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www.arup18.blogspot.com || email:arup18sardar@gmail.com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99" marR="4699" marT="46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07608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7A1E02C-28B5-1711-8CC3-4984DC4FD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736476"/>
              </p:ext>
            </p:extLst>
          </p:nvPr>
        </p:nvGraphicFramePr>
        <p:xfrm>
          <a:off x="-1283313" y="2870565"/>
          <a:ext cx="2438400" cy="109728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63355886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3548352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032242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8207555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60645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0425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7899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7613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3049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393710"/>
                  </a:ext>
                </a:extLst>
              </a:tr>
            </a:tbl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A4CB9C0-D199-4038-B27A-B53B28462DC5}"/>
              </a:ext>
            </a:extLst>
          </p:cNvPr>
          <p:cNvSpPr/>
          <p:nvPr/>
        </p:nvSpPr>
        <p:spPr>
          <a:xfrm>
            <a:off x="10143037" y="857373"/>
            <a:ext cx="1390650" cy="3365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92AC99"/>
              </a:gs>
              <a:gs pos="100000">
                <a:schemeClr val="accent1">
                  <a:lumMod val="50000"/>
                </a:schemeClr>
              </a:gs>
              <a:gs pos="45000">
                <a:schemeClr val="accent6">
                  <a:lumMod val="42000"/>
                  <a:lumOff val="58000"/>
                </a:schemeClr>
              </a:gs>
              <a:gs pos="100000">
                <a:schemeClr val="accent6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00" b="1" i="1" u="none">
                <a:solidFill>
                  <a:srgbClr val="FF0000"/>
                </a:solidFill>
                <a:latin typeface="Algerian" panose="04020705040A02060702" pitchFamily="82" charset="0"/>
              </a:rPr>
              <a:t>Sales</a:t>
            </a:r>
            <a:r>
              <a:rPr lang="en-US" sz="1300" b="1" i="1" u="sng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en-US" sz="1300" b="1" i="1" u="none">
                <a:solidFill>
                  <a:srgbClr val="FF0000"/>
                </a:solidFill>
                <a:latin typeface="Algerian" panose="04020705040A02060702" pitchFamily="82" charset="0"/>
              </a:rPr>
              <a:t>Etry</a:t>
            </a:r>
          </a:p>
        </p:txBody>
      </p:sp>
    </p:spTree>
    <p:extLst>
      <p:ext uri="{BB962C8B-B14F-4D97-AF65-F5344CB8AC3E}">
        <p14:creationId xmlns:p14="http://schemas.microsoft.com/office/powerpoint/2010/main" val="2309798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9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1A9F38-22FD-7F4E-6782-1DF7CE9F5A5C}"/>
              </a:ext>
            </a:extLst>
          </p:cNvPr>
          <p:cNvGrpSpPr/>
          <p:nvPr/>
        </p:nvGrpSpPr>
        <p:grpSpPr>
          <a:xfrm>
            <a:off x="0" y="-49530"/>
            <a:ext cx="12192000" cy="6907530"/>
            <a:chOff x="0" y="-49530"/>
            <a:chExt cx="12192000" cy="6907530"/>
          </a:xfrm>
          <a:solidFill>
            <a:schemeClr val="bg1">
              <a:alpha val="76000"/>
            </a:schemeClr>
          </a:solidFill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C2AAC44-8C79-E043-53EA-02C4637CD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9530"/>
              <a:ext cx="12192000" cy="6907530"/>
            </a:xfrm>
            <a:prstGeom prst="rect">
              <a:avLst/>
            </a:prstGeom>
            <a:grpFill/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E53538-46BD-2D91-A966-BA7A5B303747}"/>
                </a:ext>
              </a:extLst>
            </p:cNvPr>
            <p:cNvSpPr/>
            <p:nvPr/>
          </p:nvSpPr>
          <p:spPr>
            <a:xfrm>
              <a:off x="579120" y="475357"/>
              <a:ext cx="11033760" cy="590728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A0AC632-50B0-4F19-6934-B2E537894EFA}"/>
              </a:ext>
            </a:extLst>
          </p:cNvPr>
          <p:cNvSpPr txBox="1"/>
          <p:nvPr/>
        </p:nvSpPr>
        <p:spPr>
          <a:xfrm>
            <a:off x="2758440" y="64591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F82F37-69D4-508F-F366-30EE19227551}"/>
              </a:ext>
            </a:extLst>
          </p:cNvPr>
          <p:cNvSpPr txBox="1"/>
          <p:nvPr/>
        </p:nvSpPr>
        <p:spPr>
          <a:xfrm>
            <a:off x="716280" y="1401246"/>
            <a:ext cx="106984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refers to the process of exchanging goods or services for money, typically involving a seller offering a product or service to a buyer in exchange for payment.</a:t>
            </a:r>
          </a:p>
          <a:p>
            <a:endParaRPr lang="en-US" dirty="0"/>
          </a:p>
        </p:txBody>
      </p:sp>
      <p:sp>
        <p:nvSpPr>
          <p:cNvPr id="12" name="Scroll: Horizontal 11">
            <a:hlinkClick r:id="rId3" action="ppaction://hlinkfile"/>
            <a:extLst>
              <a:ext uri="{FF2B5EF4-FFF2-40B4-BE49-F238E27FC236}">
                <a16:creationId xmlns:a16="http://schemas.microsoft.com/office/drawing/2014/main" id="{12B0652C-794E-937B-BD01-B89AAF70AB69}"/>
              </a:ext>
            </a:extLst>
          </p:cNvPr>
          <p:cNvSpPr/>
          <p:nvPr/>
        </p:nvSpPr>
        <p:spPr>
          <a:xfrm>
            <a:off x="4330840" y="5737609"/>
            <a:ext cx="2512087" cy="645034"/>
          </a:xfrm>
          <a:prstGeom prst="horizontalScroll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More Details</a:t>
            </a:r>
            <a:br>
              <a:rPr lang="en-US" sz="1600" dirty="0"/>
            </a:br>
            <a:r>
              <a:rPr lang="en-US" sz="1600" dirty="0"/>
              <a:t>Click Here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8EE6F88-64CE-4C2F-83DD-05E917C98A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1564119"/>
              </p:ext>
            </p:extLst>
          </p:nvPr>
        </p:nvGraphicFramePr>
        <p:xfrm>
          <a:off x="6732396" y="2703007"/>
          <a:ext cx="4743323" cy="3104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42639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7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1A9F38-22FD-7F4E-6782-1DF7CE9F5A5C}"/>
              </a:ext>
            </a:extLst>
          </p:cNvPr>
          <p:cNvGrpSpPr/>
          <p:nvPr/>
        </p:nvGrpSpPr>
        <p:grpSpPr>
          <a:xfrm>
            <a:off x="0" y="-49530"/>
            <a:ext cx="12192000" cy="6907530"/>
            <a:chOff x="0" y="-49530"/>
            <a:chExt cx="12192000" cy="6907530"/>
          </a:xfrm>
          <a:solidFill>
            <a:schemeClr val="bg1">
              <a:alpha val="81000"/>
            </a:schemeClr>
          </a:solidFill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C2AAC44-8C79-E043-53EA-02C4637CD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9530"/>
              <a:ext cx="12192000" cy="6907530"/>
            </a:xfrm>
            <a:prstGeom prst="rect">
              <a:avLst/>
            </a:prstGeom>
            <a:grpFill/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E53538-46BD-2D91-A966-BA7A5B303747}"/>
                </a:ext>
              </a:extLst>
            </p:cNvPr>
            <p:cNvSpPr/>
            <p:nvPr/>
          </p:nvSpPr>
          <p:spPr>
            <a:xfrm>
              <a:off x="579120" y="475357"/>
              <a:ext cx="11033760" cy="590728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A0AC632-50B0-4F19-6934-B2E537894EFA}"/>
              </a:ext>
            </a:extLst>
          </p:cNvPr>
          <p:cNvSpPr txBox="1"/>
          <p:nvPr/>
        </p:nvSpPr>
        <p:spPr>
          <a:xfrm>
            <a:off x="2758440" y="64591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F82F37-69D4-508F-F366-30EE19227551}"/>
              </a:ext>
            </a:extLst>
          </p:cNvPr>
          <p:cNvSpPr txBox="1"/>
          <p:nvPr/>
        </p:nvSpPr>
        <p:spPr>
          <a:xfrm>
            <a:off x="716280" y="1401246"/>
            <a:ext cx="1069848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refers to the inventory of goods or products that a business keeps on hand for sale to customers.</a:t>
            </a:r>
          </a:p>
          <a:p>
            <a:endParaRPr lang="en-US" dirty="0"/>
          </a:p>
        </p:txBody>
      </p:sp>
      <p:sp>
        <p:nvSpPr>
          <p:cNvPr id="12" name="Scroll: Horizontal 11">
            <a:hlinkClick r:id="rId3" action="ppaction://hlinkfile"/>
            <a:extLst>
              <a:ext uri="{FF2B5EF4-FFF2-40B4-BE49-F238E27FC236}">
                <a16:creationId xmlns:a16="http://schemas.microsoft.com/office/drawing/2014/main" id="{12B0652C-794E-937B-BD01-B89AAF70AB69}"/>
              </a:ext>
            </a:extLst>
          </p:cNvPr>
          <p:cNvSpPr/>
          <p:nvPr/>
        </p:nvSpPr>
        <p:spPr>
          <a:xfrm>
            <a:off x="4330840" y="5737609"/>
            <a:ext cx="2512087" cy="645034"/>
          </a:xfrm>
          <a:prstGeom prst="horizontalScroll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More Details</a:t>
            </a:r>
            <a:br>
              <a:rPr lang="en-US" sz="1600" dirty="0"/>
            </a:br>
            <a:r>
              <a:rPr lang="en-US" sz="1600" dirty="0"/>
              <a:t>Click Here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B574128-28C6-E068-C681-5023F85D5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02081"/>
              </p:ext>
            </p:extLst>
          </p:nvPr>
        </p:nvGraphicFramePr>
        <p:xfrm>
          <a:off x="1336431" y="2755463"/>
          <a:ext cx="4568790" cy="2662816"/>
        </p:xfrm>
        <a:graphic>
          <a:graphicData uri="http://schemas.openxmlformats.org/drawingml/2006/table">
            <a:tbl>
              <a:tblPr/>
              <a:tblGrid>
                <a:gridCol w="894809">
                  <a:extLst>
                    <a:ext uri="{9D8B030D-6E8A-4147-A177-3AD203B41FA5}">
                      <a16:colId xmlns:a16="http://schemas.microsoft.com/office/drawing/2014/main" val="568642225"/>
                    </a:ext>
                  </a:extLst>
                </a:gridCol>
                <a:gridCol w="1094826">
                  <a:extLst>
                    <a:ext uri="{9D8B030D-6E8A-4147-A177-3AD203B41FA5}">
                      <a16:colId xmlns:a16="http://schemas.microsoft.com/office/drawing/2014/main" val="1318843707"/>
                    </a:ext>
                  </a:extLst>
                </a:gridCol>
                <a:gridCol w="884282">
                  <a:extLst>
                    <a:ext uri="{9D8B030D-6E8A-4147-A177-3AD203B41FA5}">
                      <a16:colId xmlns:a16="http://schemas.microsoft.com/office/drawing/2014/main" val="3556977687"/>
                    </a:ext>
                  </a:extLst>
                </a:gridCol>
                <a:gridCol w="757955">
                  <a:extLst>
                    <a:ext uri="{9D8B030D-6E8A-4147-A177-3AD203B41FA5}">
                      <a16:colId xmlns:a16="http://schemas.microsoft.com/office/drawing/2014/main" val="4269385875"/>
                    </a:ext>
                  </a:extLst>
                </a:gridCol>
                <a:gridCol w="936918">
                  <a:extLst>
                    <a:ext uri="{9D8B030D-6E8A-4147-A177-3AD203B41FA5}">
                      <a16:colId xmlns:a16="http://schemas.microsoft.com/office/drawing/2014/main" val="242360487"/>
                    </a:ext>
                  </a:extLst>
                </a:gridCol>
              </a:tblGrid>
              <a:tr h="306776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lgerian" panose="04020705040A02060702" pitchFamily="82" charset="0"/>
                        </a:rPr>
                        <a:t>Stock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336121"/>
                  </a:ext>
                </a:extLst>
              </a:tr>
              <a:tr h="29450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641825"/>
                  </a:ext>
                </a:extLst>
              </a:tr>
              <a:tr h="29450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Item Code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Item Name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Purchase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161774"/>
                  </a:ext>
                </a:extLst>
              </a:tr>
              <a:tr h="2945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Processor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859518"/>
                  </a:ext>
                </a:extLst>
              </a:tr>
              <a:tr h="2945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Motherboard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7646561"/>
                  </a:ext>
                </a:extLst>
              </a:tr>
              <a:tr h="2945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6706960"/>
                  </a:ext>
                </a:extLst>
              </a:tr>
              <a:tr h="2945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442942"/>
                  </a:ext>
                </a:extLst>
              </a:tr>
              <a:tr h="2945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108612"/>
                  </a:ext>
                </a:extLst>
              </a:tr>
              <a:tr h="2945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Cassing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85073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B8497B4-DCCB-4B53-B4C3-4BA77D3793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3428356"/>
              </p:ext>
            </p:extLst>
          </p:nvPr>
        </p:nvGraphicFramePr>
        <p:xfrm>
          <a:off x="6525372" y="2769434"/>
          <a:ext cx="4568790" cy="2687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320857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9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1A9F38-22FD-7F4E-6782-1DF7CE9F5A5C}"/>
              </a:ext>
            </a:extLst>
          </p:cNvPr>
          <p:cNvGrpSpPr/>
          <p:nvPr/>
        </p:nvGrpSpPr>
        <p:grpSpPr>
          <a:xfrm>
            <a:off x="0" y="-49530"/>
            <a:ext cx="12192000" cy="6907530"/>
            <a:chOff x="0" y="-49530"/>
            <a:chExt cx="12192000" cy="6907530"/>
          </a:xfrm>
          <a:solidFill>
            <a:schemeClr val="bg1">
              <a:alpha val="68000"/>
            </a:schemeClr>
          </a:solidFill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C2AAC44-8C79-E043-53EA-02C4637CD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9530"/>
              <a:ext cx="12192000" cy="6907530"/>
            </a:xfrm>
            <a:prstGeom prst="rect">
              <a:avLst/>
            </a:prstGeom>
            <a:grpFill/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E53538-46BD-2D91-A966-BA7A5B303747}"/>
                </a:ext>
              </a:extLst>
            </p:cNvPr>
            <p:cNvSpPr/>
            <p:nvPr/>
          </p:nvSpPr>
          <p:spPr>
            <a:xfrm>
              <a:off x="579120" y="475357"/>
              <a:ext cx="11033760" cy="590728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A0AC632-50B0-4F19-6934-B2E537894EFA}"/>
              </a:ext>
            </a:extLst>
          </p:cNvPr>
          <p:cNvSpPr txBox="1"/>
          <p:nvPr/>
        </p:nvSpPr>
        <p:spPr>
          <a:xfrm>
            <a:off x="2758440" y="645914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F82F37-69D4-508F-F366-30EE19227551}"/>
              </a:ext>
            </a:extLst>
          </p:cNvPr>
          <p:cNvSpPr txBox="1"/>
          <p:nvPr/>
        </p:nvSpPr>
        <p:spPr>
          <a:xfrm>
            <a:off x="716280" y="1401246"/>
            <a:ext cx="106984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 chart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circular statistical graphic used to represent data in a visual format, where the circle is divided into slices or sectors</a:t>
            </a:r>
            <a:r>
              <a:rPr lang="en-US" sz="3200" dirty="0"/>
              <a:t>.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12" name="Scroll: Horizontal 11">
            <a:hlinkClick r:id="rId3" action="ppaction://hlinkfile"/>
            <a:extLst>
              <a:ext uri="{FF2B5EF4-FFF2-40B4-BE49-F238E27FC236}">
                <a16:creationId xmlns:a16="http://schemas.microsoft.com/office/drawing/2014/main" id="{12B0652C-794E-937B-BD01-B89AAF70AB69}"/>
              </a:ext>
            </a:extLst>
          </p:cNvPr>
          <p:cNvSpPr/>
          <p:nvPr/>
        </p:nvSpPr>
        <p:spPr>
          <a:xfrm>
            <a:off x="4330840" y="5737609"/>
            <a:ext cx="2512087" cy="645034"/>
          </a:xfrm>
          <a:prstGeom prst="horizontalScroll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More Details</a:t>
            </a:r>
            <a:br>
              <a:rPr lang="en-US" sz="1600" dirty="0"/>
            </a:br>
            <a:r>
              <a:rPr lang="en-US" sz="1600" dirty="0"/>
              <a:t>Click Here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B8497B4-DCCB-4B53-B4C3-4BA77D3793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7619650"/>
              </p:ext>
            </p:extLst>
          </p:nvPr>
        </p:nvGraphicFramePr>
        <p:xfrm>
          <a:off x="8128169" y="2954758"/>
          <a:ext cx="3286593" cy="2592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E3E10EC-9500-037C-BB76-3953CD87D7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5898648"/>
              </p:ext>
            </p:extLst>
          </p:nvPr>
        </p:nvGraphicFramePr>
        <p:xfrm>
          <a:off x="4261953" y="2957496"/>
          <a:ext cx="3697793" cy="25902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BC36411-0119-3A4A-20FB-D748A10768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7063304"/>
              </p:ext>
            </p:extLst>
          </p:nvPr>
        </p:nvGraphicFramePr>
        <p:xfrm>
          <a:off x="777240" y="2957496"/>
          <a:ext cx="3286593" cy="2592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224156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2AAC44-8C79-E043-53EA-02C4637CD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530"/>
            <a:ext cx="12192000" cy="6907530"/>
          </a:xfrm>
          <a:prstGeom prst="rect">
            <a:avLst/>
          </a:prstGeom>
          <a:solidFill>
            <a:schemeClr val="bg1">
              <a:alpha val="42000"/>
            </a:schemeClr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F82F37-69D4-508F-F366-30EE19227551}"/>
              </a:ext>
            </a:extLst>
          </p:cNvPr>
          <p:cNvSpPr txBox="1"/>
          <p:nvPr/>
        </p:nvSpPr>
        <p:spPr>
          <a:xfrm>
            <a:off x="716280" y="1401246"/>
            <a:ext cx="10698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.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E349CE-800A-DB4B-AEF1-A2D1AE7F1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791307"/>
            <a:ext cx="9509760" cy="527538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096089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547</Words>
  <Application>Microsoft Office PowerPoint</Application>
  <PresentationFormat>Widescreen</PresentationFormat>
  <Paragraphs>269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Algerian</vt:lpstr>
      <vt:lpstr>Arial</vt:lpstr>
      <vt:lpstr>Arial Black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shaikat mondal</dc:creator>
  <cp:lastModifiedBy>shaikat mondal</cp:lastModifiedBy>
  <cp:revision>4</cp:revision>
  <dcterms:created xsi:type="dcterms:W3CDTF">2024-10-04T19:13:22Z</dcterms:created>
  <dcterms:modified xsi:type="dcterms:W3CDTF">2024-10-07T08:35:25Z</dcterms:modified>
</cp:coreProperties>
</file>